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7" r:id="rId2"/>
    <p:sldId id="261" r:id="rId3"/>
    <p:sldId id="262" r:id="rId4"/>
    <p:sldId id="270" r:id="rId5"/>
    <p:sldId id="263" r:id="rId6"/>
    <p:sldId id="264" r:id="rId7"/>
    <p:sldId id="265" r:id="rId8"/>
    <p:sldId id="267" r:id="rId9"/>
    <p:sldId id="260" r:id="rId10"/>
    <p:sldId id="266" r:id="rId11"/>
    <p:sldId id="269" r:id="rId12"/>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6E8"/>
    <a:srgbClr val="79CFFF"/>
    <a:srgbClr val="23A1E9"/>
    <a:srgbClr val="2794F6"/>
    <a:srgbClr val="C1E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57" autoAdjust="0"/>
  </p:normalViewPr>
  <p:slideViewPr>
    <p:cSldViewPr snapToGrid="0" snapToObjects="1">
      <p:cViewPr>
        <p:scale>
          <a:sx n="92" d="100"/>
          <a:sy n="92" d="100"/>
        </p:scale>
        <p:origin x="-15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5DA3CA14-0ECF-4647-B050-496F59B7E9DD}" type="datetimeFigureOut">
              <a:rPr lang="en-GB" smtClean="0"/>
              <a:pPr/>
              <a:t>10/10/2014</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EA8BBC8A-7B5F-4299-B5F8-87B459A46495}" type="slidenum">
              <a:rPr lang="en-GB" smtClean="0"/>
              <a:pPr/>
              <a:t>‹#›</a:t>
            </a:fld>
            <a:endParaRPr lang="en-GB"/>
          </a:p>
        </p:txBody>
      </p:sp>
    </p:spTree>
    <p:extLst>
      <p:ext uri="{BB962C8B-B14F-4D97-AF65-F5344CB8AC3E}">
        <p14:creationId xmlns:p14="http://schemas.microsoft.com/office/powerpoint/2010/main" val="3685002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C8F4C750-BF50-C342-B907-067FF1995D84}" type="datetimeFigureOut">
              <a:rPr lang="en-US" smtClean="0"/>
              <a:pPr/>
              <a:t>10/10/2014</a:t>
            </a:fld>
            <a:endParaRPr lang="en-US"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D7F11896-C57E-7945-83D8-6347B1F14591}" type="slidenum">
              <a:rPr lang="en-US" smtClean="0"/>
              <a:pPr/>
              <a:t>‹#›</a:t>
            </a:fld>
            <a:endParaRPr lang="en-US" dirty="0"/>
          </a:p>
        </p:txBody>
      </p:sp>
    </p:spTree>
    <p:extLst>
      <p:ext uri="{BB962C8B-B14F-4D97-AF65-F5344CB8AC3E}">
        <p14:creationId xmlns:p14="http://schemas.microsoft.com/office/powerpoint/2010/main" val="36392447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11896-C57E-7945-83D8-6347B1F14591}" type="slidenum">
              <a:rPr lang="en-US" smtClean="0"/>
              <a:pPr/>
              <a:t>1</a:t>
            </a:fld>
            <a:endParaRPr lang="en-US" dirty="0"/>
          </a:p>
        </p:txBody>
      </p:sp>
    </p:spTree>
    <p:extLst>
      <p:ext uri="{BB962C8B-B14F-4D97-AF65-F5344CB8AC3E}">
        <p14:creationId xmlns:p14="http://schemas.microsoft.com/office/powerpoint/2010/main" val="152867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http://www.scottishinsight.ac.uk/Programmes/Programmes201314/ChildrensRights.aspx</a:t>
            </a:r>
          </a:p>
          <a:p>
            <a:r>
              <a:rPr lang="en-GB" dirty="0" smtClean="0"/>
              <a:t>(My own emphasis)</a:t>
            </a:r>
            <a:endParaRPr lang="en-GB" dirty="0"/>
          </a:p>
        </p:txBody>
      </p:sp>
      <p:sp>
        <p:nvSpPr>
          <p:cNvPr id="4" name="Slide Number Placeholder 3"/>
          <p:cNvSpPr>
            <a:spLocks noGrp="1"/>
          </p:cNvSpPr>
          <p:nvPr>
            <p:ph type="sldNum" sz="quarter" idx="10"/>
          </p:nvPr>
        </p:nvSpPr>
        <p:spPr/>
        <p:txBody>
          <a:bodyPr/>
          <a:lstStyle/>
          <a:p>
            <a:fld id="{D7F11896-C57E-7945-83D8-6347B1F14591}" type="slidenum">
              <a:rPr lang="en-US" smtClean="0"/>
              <a:pPr/>
              <a:t>2</a:t>
            </a:fld>
            <a:endParaRPr lang="en-US" dirty="0"/>
          </a:p>
        </p:txBody>
      </p:sp>
    </p:spTree>
    <p:extLst>
      <p:ext uri="{BB962C8B-B14F-4D97-AF65-F5344CB8AC3E}">
        <p14:creationId xmlns:p14="http://schemas.microsoft.com/office/powerpoint/2010/main" val="88209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from https://www.flickr.com/photos/lydiashiningbrightly/3030594722/</a:t>
            </a:r>
            <a:endParaRPr lang="en-GB" dirty="0"/>
          </a:p>
        </p:txBody>
      </p:sp>
      <p:sp>
        <p:nvSpPr>
          <p:cNvPr id="4" name="Slide Number Placeholder 3"/>
          <p:cNvSpPr>
            <a:spLocks noGrp="1"/>
          </p:cNvSpPr>
          <p:nvPr>
            <p:ph type="sldNum" sz="quarter" idx="10"/>
          </p:nvPr>
        </p:nvSpPr>
        <p:spPr/>
        <p:txBody>
          <a:bodyPr/>
          <a:lstStyle/>
          <a:p>
            <a:fld id="{D7F11896-C57E-7945-83D8-6347B1F14591}" type="slidenum">
              <a:rPr lang="en-US" smtClean="0"/>
              <a:pPr/>
              <a:t>5</a:t>
            </a:fld>
            <a:endParaRPr lang="en-US" dirty="0"/>
          </a:p>
        </p:txBody>
      </p:sp>
    </p:spTree>
    <p:extLst>
      <p:ext uri="{BB962C8B-B14F-4D97-AF65-F5344CB8AC3E}">
        <p14:creationId xmlns:p14="http://schemas.microsoft.com/office/powerpoint/2010/main" val="31438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dirty="0" smtClean="0"/>
              <a:t>Cartoon by Stu Hutchinson, used with permission. </a:t>
            </a:r>
          </a:p>
          <a:p>
            <a:endParaRPr lang="en-GB" dirty="0"/>
          </a:p>
        </p:txBody>
      </p:sp>
      <p:sp>
        <p:nvSpPr>
          <p:cNvPr id="4" name="Slide Number Placeholder 3"/>
          <p:cNvSpPr>
            <a:spLocks noGrp="1"/>
          </p:cNvSpPr>
          <p:nvPr>
            <p:ph type="sldNum" sz="quarter" idx="10"/>
          </p:nvPr>
        </p:nvSpPr>
        <p:spPr/>
        <p:txBody>
          <a:bodyPr/>
          <a:lstStyle/>
          <a:p>
            <a:fld id="{D7F11896-C57E-7945-83D8-6347B1F14591}" type="slidenum">
              <a:rPr lang="en-US" smtClean="0"/>
              <a:pPr/>
              <a:t>6</a:t>
            </a:fld>
            <a:endParaRPr lang="en-US" dirty="0"/>
          </a:p>
        </p:txBody>
      </p:sp>
    </p:spTree>
    <p:extLst>
      <p:ext uri="{BB962C8B-B14F-4D97-AF65-F5344CB8AC3E}">
        <p14:creationId xmlns:p14="http://schemas.microsoft.com/office/powerpoint/2010/main" val="20922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F11896-C57E-7945-83D8-6347B1F14591}" type="slidenum">
              <a:rPr lang="en-US" smtClean="0"/>
              <a:pPr/>
              <a:t>7</a:t>
            </a:fld>
            <a:endParaRPr lang="en-US" dirty="0"/>
          </a:p>
        </p:txBody>
      </p:sp>
    </p:spTree>
    <p:extLst>
      <p:ext uri="{BB962C8B-B14F-4D97-AF65-F5344CB8AC3E}">
        <p14:creationId xmlns:p14="http://schemas.microsoft.com/office/powerpoint/2010/main" val="340666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http://www.scotland.gov.uk/Topics/People/Young-People/gettingitright/national-practice-model</a:t>
            </a:r>
            <a:endParaRPr lang="en-GB" dirty="0"/>
          </a:p>
        </p:txBody>
      </p:sp>
      <p:sp>
        <p:nvSpPr>
          <p:cNvPr id="4" name="Slide Number Placeholder 3"/>
          <p:cNvSpPr>
            <a:spLocks noGrp="1"/>
          </p:cNvSpPr>
          <p:nvPr>
            <p:ph type="sldNum" sz="quarter" idx="10"/>
          </p:nvPr>
        </p:nvSpPr>
        <p:spPr/>
        <p:txBody>
          <a:bodyPr/>
          <a:lstStyle/>
          <a:p>
            <a:fld id="{D7F11896-C57E-7945-83D8-6347B1F14591}" type="slidenum">
              <a:rPr lang="en-US" smtClean="0"/>
              <a:pPr/>
              <a:t>9</a:t>
            </a:fld>
            <a:endParaRPr lang="en-US" dirty="0"/>
          </a:p>
        </p:txBody>
      </p:sp>
    </p:spTree>
    <p:extLst>
      <p:ext uri="{BB962C8B-B14F-4D97-AF65-F5344CB8AC3E}">
        <p14:creationId xmlns:p14="http://schemas.microsoft.com/office/powerpoint/2010/main" val="101012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http://pixabay.com/en/megaphone-loudspeaker-speech-talk-155780/</a:t>
            </a:r>
            <a:endParaRPr lang="en-GB" dirty="0"/>
          </a:p>
        </p:txBody>
      </p:sp>
      <p:sp>
        <p:nvSpPr>
          <p:cNvPr id="4" name="Slide Number Placeholder 3"/>
          <p:cNvSpPr>
            <a:spLocks noGrp="1"/>
          </p:cNvSpPr>
          <p:nvPr>
            <p:ph type="sldNum" sz="quarter" idx="10"/>
          </p:nvPr>
        </p:nvSpPr>
        <p:spPr/>
        <p:txBody>
          <a:bodyPr/>
          <a:lstStyle/>
          <a:p>
            <a:fld id="{D7F11896-C57E-7945-83D8-6347B1F14591}" type="slidenum">
              <a:rPr lang="en-US" smtClean="0"/>
              <a:pPr/>
              <a:t>10</a:t>
            </a:fld>
            <a:endParaRPr lang="en-US" dirty="0"/>
          </a:p>
        </p:txBody>
      </p:sp>
    </p:spTree>
    <p:extLst>
      <p:ext uri="{BB962C8B-B14F-4D97-AF65-F5344CB8AC3E}">
        <p14:creationId xmlns:p14="http://schemas.microsoft.com/office/powerpoint/2010/main" val="269642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23286507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154685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201570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317811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102743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403914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77789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166931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409153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79680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76C3D2-9E0E-F448-9498-F91BAB95F1FA}" type="datetimeFigureOut">
              <a:rPr lang="en-US" smtClean="0"/>
              <a:pPr/>
              <a:t>10/10/2014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1724D9-0DC4-3E4B-8144-A51A7DC0EAAD}" type="slidenum">
              <a:rPr lang="en-US" smtClean="0"/>
              <a:pPr/>
              <a:t>‹#›</a:t>
            </a:fld>
            <a:endParaRPr lang="en-US" dirty="0"/>
          </a:p>
        </p:txBody>
      </p:sp>
    </p:spTree>
    <p:extLst>
      <p:ext uri="{BB962C8B-B14F-4D97-AF65-F5344CB8AC3E}">
        <p14:creationId xmlns:p14="http://schemas.microsoft.com/office/powerpoint/2010/main" val="227787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Rectangle 24"/>
          <p:cNvSpPr/>
          <p:nvPr userDrawn="1"/>
        </p:nvSpPr>
        <p:spPr>
          <a:xfrm>
            <a:off x="0" y="5918244"/>
            <a:ext cx="9144000" cy="953495"/>
          </a:xfrm>
          <a:prstGeom prst="rect">
            <a:avLst/>
          </a:prstGeom>
          <a:gradFill flip="none" rotWithShape="1">
            <a:gsLst>
              <a:gs pos="21000">
                <a:srgbClr val="54A6E8"/>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userDrawn="1"/>
        </p:nvSpPr>
        <p:spPr>
          <a:xfrm>
            <a:off x="3838370" y="5476699"/>
            <a:ext cx="1472803" cy="1472803"/>
          </a:xfrm>
          <a:prstGeom prst="ellipse">
            <a:avLst/>
          </a:prstGeom>
          <a:solidFill>
            <a:schemeClr val="bg1"/>
          </a:solidFill>
          <a:ln>
            <a:noFill/>
          </a:ln>
          <a:effectLst>
            <a:softEdge rad="190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76151" y="6219817"/>
            <a:ext cx="3572047" cy="584776"/>
          </a:xfrm>
          <a:prstGeom prst="rect">
            <a:avLst/>
          </a:prstGeom>
          <a:noFill/>
        </p:spPr>
        <p:txBody>
          <a:bodyPr wrap="square" rtlCol="0">
            <a:spAutoFit/>
          </a:bodyPr>
          <a:lstStyle/>
          <a:p>
            <a:r>
              <a:rPr lang="en-US" sz="3200" b="1" dirty="0" smtClean="0">
                <a:solidFill>
                  <a:schemeClr val="bg1"/>
                </a:solidFill>
                <a:latin typeface="Arial"/>
                <a:cs typeface="Arial"/>
              </a:rPr>
              <a:t>www.crfr.ac.uk</a:t>
            </a:r>
            <a:endParaRPr lang="en-US" sz="3200" b="1" dirty="0">
              <a:solidFill>
                <a:schemeClr val="bg1"/>
              </a:solidFill>
              <a:latin typeface="Arial"/>
              <a:cs typeface="Arial"/>
            </a:endParaRPr>
          </a:p>
        </p:txBody>
      </p:sp>
      <p:sp>
        <p:nvSpPr>
          <p:cNvPr id="12" name="TextBox 11"/>
          <p:cNvSpPr txBox="1"/>
          <p:nvPr/>
        </p:nvSpPr>
        <p:spPr>
          <a:xfrm>
            <a:off x="6113232" y="6311441"/>
            <a:ext cx="2531302" cy="461665"/>
          </a:xfrm>
          <a:prstGeom prst="rect">
            <a:avLst/>
          </a:prstGeom>
          <a:noFill/>
        </p:spPr>
        <p:txBody>
          <a:bodyPr wrap="square" rtlCol="0">
            <a:spAutoFit/>
          </a:bodyPr>
          <a:lstStyle/>
          <a:p>
            <a:r>
              <a:rPr lang="en-US" sz="2400" b="1" i="0" dirty="0" smtClean="0">
                <a:solidFill>
                  <a:schemeClr val="bg1"/>
                </a:solidFill>
                <a:latin typeface="Arial"/>
                <a:cs typeface="Arial"/>
              </a:rPr>
              <a:t>@crfrtweets</a:t>
            </a:r>
            <a:endParaRPr lang="en-US" sz="2400" b="1" i="0" dirty="0">
              <a:solidFill>
                <a:schemeClr val="bg1"/>
              </a:solidFill>
              <a:latin typeface="Arial"/>
              <a:cs typeface="Arial"/>
            </a:endParaRPr>
          </a:p>
        </p:txBody>
      </p:sp>
      <p:pic>
        <p:nvPicPr>
          <p:cNvPr id="8" name="Picture 7" descr="white bird.t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32680" y="6378197"/>
            <a:ext cx="480552" cy="394909"/>
          </a:xfrm>
          <a:prstGeom prst="rect">
            <a:avLst/>
          </a:prstGeom>
        </p:spPr>
      </p:pic>
      <p:pic>
        <p:nvPicPr>
          <p:cNvPr id="19" name="Picture 18" descr="smallnew04logotext.ps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68939" y="5821235"/>
            <a:ext cx="1196765" cy="1231884"/>
          </a:xfrm>
          <a:prstGeom prst="rect">
            <a:avLst/>
          </a:prstGeom>
        </p:spPr>
      </p:pic>
    </p:spTree>
    <p:extLst>
      <p:ext uri="{BB962C8B-B14F-4D97-AF65-F5344CB8AC3E}">
        <p14:creationId xmlns:p14="http://schemas.microsoft.com/office/powerpoint/2010/main" val="2881800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ps.ed.ac.uk/pgtcs" TargetMode="External"/><Relationship Id="rId2" Type="http://schemas.openxmlformats.org/officeDocument/2006/relationships/hyperlink" Target="http://www.crfr.ac.uk/catch-the-early-bird-rate-for-cpd-courses-now/" TargetMode="External"/><Relationship Id="rId1" Type="http://schemas.openxmlformats.org/officeDocument/2006/relationships/slideLayout" Target="../slideLayouts/slideLayout2.xml"/><Relationship Id="rId4" Type="http://schemas.openxmlformats.org/officeDocument/2006/relationships/hyperlink" Target="http://www.palgrave.com/page/detail/children-and-young-peoples-participation-and-its-transformative-potential-e-kay-m-tisdall/?K=978023034867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vimeo.com/4635300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2844799"/>
          </a:xfrm>
          <a:prstGeom prst="rect">
            <a:avLst/>
          </a:prstGeom>
          <a:gradFill flip="none" rotWithShape="1">
            <a:gsLst>
              <a:gs pos="0">
                <a:srgbClr val="C1E3FF"/>
              </a:gs>
              <a:gs pos="100000">
                <a:schemeClr val="bg1"/>
              </a:gs>
            </a:gsLst>
            <a:lin ang="56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020082"/>
            <a:ext cx="7772400" cy="1470025"/>
          </a:xfrm>
        </p:spPr>
        <p:txBody>
          <a:bodyPr/>
          <a:lstStyle/>
          <a:p>
            <a:r>
              <a:rPr lang="en-GB" sz="6000" b="1" dirty="0" smtClean="0"/>
              <a:t>Silences in policy?</a:t>
            </a:r>
            <a:endParaRPr lang="en-US" sz="5400" dirty="0"/>
          </a:p>
        </p:txBody>
      </p:sp>
      <p:sp>
        <p:nvSpPr>
          <p:cNvPr id="3" name="Subtitle 2"/>
          <p:cNvSpPr>
            <a:spLocks noGrp="1"/>
          </p:cNvSpPr>
          <p:nvPr>
            <p:ph type="subTitle" idx="1"/>
          </p:nvPr>
        </p:nvSpPr>
        <p:spPr>
          <a:xfrm>
            <a:off x="824459" y="2844800"/>
            <a:ext cx="7255239" cy="1752600"/>
          </a:xfrm>
        </p:spPr>
        <p:txBody>
          <a:bodyPr/>
          <a:lstStyle/>
          <a:p>
            <a:r>
              <a:rPr lang="en-GB" sz="2800" dirty="0" smtClean="0">
                <a:solidFill>
                  <a:schemeClr val="accent1">
                    <a:lumMod val="50000"/>
                  </a:schemeClr>
                </a:solidFill>
              </a:rPr>
              <a:t>Kay Tisdall, Co-Director </a:t>
            </a:r>
          </a:p>
          <a:p>
            <a:r>
              <a:rPr lang="en-GB" sz="2800" dirty="0" smtClean="0">
                <a:solidFill>
                  <a:schemeClr val="accent1">
                    <a:lumMod val="50000"/>
                  </a:schemeClr>
                </a:solidFill>
              </a:rPr>
              <a:t>Centre </a:t>
            </a:r>
            <a:r>
              <a:rPr lang="en-GB" sz="2800" dirty="0">
                <a:solidFill>
                  <a:schemeClr val="accent1">
                    <a:lumMod val="50000"/>
                  </a:schemeClr>
                </a:solidFill>
              </a:rPr>
              <a:t>for Research on Families and </a:t>
            </a:r>
            <a:r>
              <a:rPr lang="en-GB" sz="2800" dirty="0" smtClean="0">
                <a:solidFill>
                  <a:schemeClr val="accent1">
                    <a:lumMod val="50000"/>
                  </a:schemeClr>
                </a:solidFill>
              </a:rPr>
              <a:t>Relationships (CRFR) University of Edinburgh</a:t>
            </a:r>
            <a:endParaRPr lang="en-GB" sz="2800" dirty="0">
              <a:solidFill>
                <a:schemeClr val="accent1">
                  <a:lumMod val="50000"/>
                </a:schemeClr>
              </a:solidFill>
            </a:endParaRPr>
          </a:p>
        </p:txBody>
      </p:sp>
    </p:spTree>
    <p:extLst>
      <p:ext uri="{BB962C8B-B14F-4D97-AF65-F5344CB8AC3E}">
        <p14:creationId xmlns:p14="http://schemas.microsoft.com/office/powerpoint/2010/main" val="1781422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a:solidFill>
            <a:schemeClr val="bg1"/>
          </a:solidFill>
        </p:spPr>
      </p:pic>
    </p:spTree>
    <p:extLst>
      <p:ext uri="{BB962C8B-B14F-4D97-AF65-F5344CB8AC3E}">
        <p14:creationId xmlns:p14="http://schemas.microsoft.com/office/powerpoint/2010/main" val="174165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want more information … </a:t>
            </a:r>
            <a:endParaRPr lang="en-GB" dirty="0"/>
          </a:p>
        </p:txBody>
      </p:sp>
      <p:sp>
        <p:nvSpPr>
          <p:cNvPr id="3" name="Content Placeholder 2"/>
          <p:cNvSpPr>
            <a:spLocks noGrp="1"/>
          </p:cNvSpPr>
          <p:nvPr>
            <p:ph idx="1"/>
          </p:nvPr>
        </p:nvSpPr>
        <p:spPr>
          <a:xfrm>
            <a:off x="457200" y="1417638"/>
            <a:ext cx="8229600" cy="4708525"/>
          </a:xfrm>
        </p:spPr>
        <p:txBody>
          <a:bodyPr/>
          <a:lstStyle/>
          <a:p>
            <a:r>
              <a:rPr lang="en-GB" sz="2800" dirty="0" smtClean="0"/>
              <a:t>On our Continuing Professional Development courses, on research/involving children and </a:t>
            </a:r>
            <a:r>
              <a:rPr lang="en-GB" sz="2800" dirty="0"/>
              <a:t>young people </a:t>
            </a:r>
            <a:r>
              <a:rPr lang="en-GB" sz="2800" dirty="0">
                <a:hlinkClick r:id="rId2"/>
              </a:rPr>
              <a:t>http://www.crfr.ac.uk/catch-the-early-bird-rate-for-cpd-courses-now/</a:t>
            </a:r>
            <a:endParaRPr lang="en-GB" sz="2800" dirty="0" smtClean="0"/>
          </a:p>
          <a:p>
            <a:r>
              <a:rPr lang="en-GB" sz="2800" dirty="0" smtClean="0"/>
              <a:t>On our MSc in Childhood Studies </a:t>
            </a:r>
            <a:r>
              <a:rPr lang="en-GB" sz="2800" u="sng" dirty="0">
                <a:hlinkClick r:id="rId3"/>
              </a:rPr>
              <a:t>http://www.sps.ed.ac.uk/pgtcs</a:t>
            </a:r>
            <a:endParaRPr lang="en-GB" sz="2800" dirty="0" smtClean="0"/>
          </a:p>
          <a:p>
            <a:r>
              <a:rPr lang="en-GB" sz="2800" dirty="0" smtClean="0"/>
              <a:t>On our recently published book, </a:t>
            </a:r>
            <a:r>
              <a:rPr lang="en-GB" sz="2800" u="sng" dirty="0">
                <a:hlinkClick r:id="rId4"/>
              </a:rPr>
              <a:t>Children and Young People’s Participation and Its Transformative Potential: Learning from across Countries</a:t>
            </a:r>
            <a:r>
              <a:rPr lang="en-GB" sz="2800" dirty="0"/>
              <a:t>. </a:t>
            </a:r>
          </a:p>
          <a:p>
            <a:endParaRPr lang="en-GB" dirty="0"/>
          </a:p>
        </p:txBody>
      </p:sp>
    </p:spTree>
    <p:extLst>
      <p:ext uri="{BB962C8B-B14F-4D97-AF65-F5344CB8AC3E}">
        <p14:creationId xmlns:p14="http://schemas.microsoft.com/office/powerpoint/2010/main" val="110177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Peter’s slides … </a:t>
            </a:r>
            <a:endParaRPr lang="en-GB" dirty="0"/>
          </a:p>
        </p:txBody>
      </p:sp>
      <p:sp>
        <p:nvSpPr>
          <p:cNvPr id="3" name="Content Placeholder 2"/>
          <p:cNvSpPr>
            <a:spLocks noGrp="1"/>
          </p:cNvSpPr>
          <p:nvPr>
            <p:ph idx="1"/>
          </p:nvPr>
        </p:nvSpPr>
        <p:spPr>
          <a:xfrm>
            <a:off x="457200" y="1417638"/>
            <a:ext cx="8229600" cy="4708525"/>
          </a:xfrm>
        </p:spPr>
        <p:txBody>
          <a:bodyPr/>
          <a:lstStyle/>
          <a:p>
            <a:pPr marL="0" indent="0">
              <a:buNone/>
            </a:pPr>
            <a:r>
              <a:rPr lang="en-GB" dirty="0"/>
              <a:t>“</a:t>
            </a:r>
            <a:r>
              <a:rPr lang="en-GB" dirty="0" err="1"/>
              <a:t>Intersectionality</a:t>
            </a:r>
            <a:r>
              <a:rPr lang="en-GB" dirty="0"/>
              <a:t> was introduced in the late 1980s as a heuristic term to focus attention on the </a:t>
            </a:r>
            <a:r>
              <a:rPr lang="en-GB" dirty="0">
                <a:solidFill>
                  <a:srgbClr val="0070C0"/>
                </a:solidFill>
              </a:rPr>
              <a:t>vexed dynamics of difference and the solidarities of sameness </a:t>
            </a:r>
            <a:r>
              <a:rPr lang="en-GB" dirty="0"/>
              <a:t>in the context of antidiscrimination and social movement politics. It exposed how single-axis thinking undermines legal thinking, disciplinary knowledge production, and </a:t>
            </a:r>
            <a:r>
              <a:rPr lang="en-GB" dirty="0">
                <a:solidFill>
                  <a:srgbClr val="0070C0"/>
                </a:solidFill>
              </a:rPr>
              <a:t>struggles for social </a:t>
            </a:r>
            <a:r>
              <a:rPr lang="en-GB" dirty="0" smtClean="0">
                <a:solidFill>
                  <a:srgbClr val="0070C0"/>
                </a:solidFill>
              </a:rPr>
              <a:t>justice</a:t>
            </a:r>
            <a:r>
              <a:rPr lang="en-GB" dirty="0" smtClean="0"/>
              <a:t>” </a:t>
            </a:r>
            <a:r>
              <a:rPr lang="en-GB" dirty="0"/>
              <a:t>(Cho, Crenshaw and McCall 2013, 787</a:t>
            </a:r>
            <a:r>
              <a:rPr lang="en-GB" dirty="0" smtClean="0"/>
              <a:t>).</a:t>
            </a:r>
            <a:endParaRPr lang="en-GB" dirty="0"/>
          </a:p>
        </p:txBody>
      </p:sp>
    </p:spTree>
    <p:extLst>
      <p:ext uri="{BB962C8B-B14F-4D97-AF65-F5344CB8AC3E}">
        <p14:creationId xmlns:p14="http://schemas.microsoft.com/office/powerpoint/2010/main" val="2229260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Ssshhh</a:t>
            </a:r>
            <a:r>
              <a:rPr lang="en-GB" dirty="0" smtClean="0"/>
              <a:t>… </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Age discrimination</a:t>
            </a:r>
          </a:p>
          <a:p>
            <a:pPr marL="514350" indent="-514350">
              <a:buFont typeface="+mj-lt"/>
              <a:buAutoNum type="arabicPeriod"/>
            </a:pPr>
            <a:r>
              <a:rPr lang="en-GB" dirty="0" smtClean="0"/>
              <a:t>Children and young people’s participation</a:t>
            </a:r>
          </a:p>
          <a:p>
            <a:pPr marL="514350" indent="-514350">
              <a:buFont typeface="+mj-lt"/>
              <a:buAutoNum type="arabicPeriod"/>
            </a:pPr>
            <a:r>
              <a:rPr lang="en-GB" dirty="0" smtClean="0"/>
              <a:t>The universalism of GIRFEC</a:t>
            </a:r>
            <a:endParaRPr lang="en-GB" dirty="0"/>
          </a:p>
        </p:txBody>
      </p:sp>
    </p:spTree>
    <p:extLst>
      <p:ext uri="{BB962C8B-B14F-4D97-AF65-F5344CB8AC3E}">
        <p14:creationId xmlns:p14="http://schemas.microsoft.com/office/powerpoint/2010/main" val="3121781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9000"/>
            <a:ext cx="8229600" cy="5237163"/>
          </a:xfrm>
        </p:spPr>
        <p:txBody>
          <a:bodyPr/>
          <a:lstStyle/>
          <a:p>
            <a:pPr>
              <a:buNone/>
            </a:pPr>
            <a:r>
              <a:rPr lang="en-GB" sz="2800" dirty="0" smtClean="0"/>
              <a:t>	It is important that services for children are tailored in an age-appropriate way – a child of three is very different from a child of ten, or a teenager. The basic principle of age discrimination legislation, that people should not be treated differently on the basis of their age, is therefore rarely appropriate to the treatment of children ... Furthermore, legislation might encourage providers of services to standardise provision across all age groups even if this was not the intended outcome. This could clearly operate to the detriment of children. (DCLG 2007: para 9.26-9.27)</a:t>
            </a:r>
            <a:endParaRPr lang="en-GB"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208757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cartoon voice in the city governan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182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Take 2 minutes to talk to the person next to you (say hello!)</a:t>
            </a:r>
          </a:p>
          <a:p>
            <a:r>
              <a:rPr lang="en-GB" dirty="0" smtClean="0"/>
              <a:t>Come up with 1-2 common challenges, for children and young people’s participation in decision-making to be effective</a:t>
            </a:r>
          </a:p>
          <a:p>
            <a:r>
              <a:rPr lang="en-GB" dirty="0" smtClean="0"/>
              <a:t>Be prepared to mention one to the group</a:t>
            </a:r>
            <a:endParaRPr lang="en-GB" dirty="0"/>
          </a:p>
        </p:txBody>
      </p:sp>
    </p:spTree>
    <p:extLst>
      <p:ext uri="{BB962C8B-B14F-4D97-AF65-F5344CB8AC3E}">
        <p14:creationId xmlns:p14="http://schemas.microsoft.com/office/powerpoint/2010/main" val="876587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Voice against Violence</a:t>
            </a:r>
            <a:endParaRPr lang="en-GB" dirty="0"/>
          </a:p>
        </p:txBody>
      </p:sp>
      <p:sp>
        <p:nvSpPr>
          <p:cNvPr id="3" name="Content Placeholder 2"/>
          <p:cNvSpPr>
            <a:spLocks noGrp="1"/>
          </p:cNvSpPr>
          <p:nvPr>
            <p:ph idx="1"/>
          </p:nvPr>
        </p:nvSpPr>
        <p:spPr/>
        <p:txBody>
          <a:bodyPr/>
          <a:lstStyle/>
          <a:p>
            <a:r>
              <a:rPr lang="en-GB" dirty="0">
                <a:hlinkClick r:id="rId2"/>
              </a:rPr>
              <a:t>http://vimeo.com/46353009</a:t>
            </a:r>
            <a:endParaRPr lang="en-GB" dirty="0"/>
          </a:p>
        </p:txBody>
      </p:sp>
    </p:spTree>
    <p:extLst>
      <p:ext uri="{BB962C8B-B14F-4D97-AF65-F5344CB8AC3E}">
        <p14:creationId xmlns:p14="http://schemas.microsoft.com/office/powerpoint/2010/main" val="2579827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Getting it Right for Every Child (GIRFEC)</a:t>
            </a:r>
            <a:endParaRPr lang="en-GB" sz="3600" dirty="0"/>
          </a:p>
        </p:txBody>
      </p:sp>
      <p:sp>
        <p:nvSpPr>
          <p:cNvPr id="7" name="Content Placeholder 6"/>
          <p:cNvSpPr>
            <a:spLocks noGrp="1"/>
          </p:cNvSpPr>
          <p:nvPr>
            <p:ph idx="1"/>
          </p:nvPr>
        </p:nvSpPr>
        <p:spPr/>
        <p:txBody>
          <a:bodyPr/>
          <a:lstStyle/>
          <a:p>
            <a:endParaRPr lang="en-GB" dirty="0"/>
          </a:p>
        </p:txBody>
      </p:sp>
      <p:pic>
        <p:nvPicPr>
          <p:cNvPr id="8" name="Picture 7"/>
          <p:cNvPicPr>
            <a:picLocks noChangeAspect="1"/>
          </p:cNvPicPr>
          <p:nvPr/>
        </p:nvPicPr>
        <p:blipFill>
          <a:blip r:embed="rId3"/>
          <a:stretch>
            <a:fillRect/>
          </a:stretch>
        </p:blipFill>
        <p:spPr>
          <a:xfrm>
            <a:off x="0" y="1417638"/>
            <a:ext cx="9143999" cy="3993510"/>
          </a:xfrm>
          <a:prstGeom prst="rect">
            <a:avLst/>
          </a:prstGeom>
        </p:spPr>
      </p:pic>
    </p:spTree>
    <p:extLst>
      <p:ext uri="{BB962C8B-B14F-4D97-AF65-F5344CB8AC3E}">
        <p14:creationId xmlns:p14="http://schemas.microsoft.com/office/powerpoint/2010/main" val="415547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Presentation2.potx</Template>
  <TotalTime>462</TotalTime>
  <Words>249</Words>
  <Application>Microsoft Office PowerPoint</Application>
  <PresentationFormat>On-screen Show (4:3)</PresentationFormat>
  <Paragraphs>33</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Presentation2</vt:lpstr>
      <vt:lpstr>Silences in policy?</vt:lpstr>
      <vt:lpstr>From Peter’s slides … </vt:lpstr>
      <vt:lpstr>Ssshhh… </vt:lpstr>
      <vt:lpstr>PowerPoint Presentation</vt:lpstr>
      <vt:lpstr>PowerPoint Presentation</vt:lpstr>
      <vt:lpstr>PowerPoint Presentation</vt:lpstr>
      <vt:lpstr>PowerPoint Presentation</vt:lpstr>
      <vt:lpstr>Voice against Violence</vt:lpstr>
      <vt:lpstr>Getting it Right for Every Child (GIRFEC)</vt:lpstr>
      <vt:lpstr>PowerPoint Presentation</vt:lpstr>
      <vt:lpstr>If you want more information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TISDALL Kay</dc:creator>
  <cp:lastModifiedBy>Strathclyde Standard Desktop</cp:lastModifiedBy>
  <cp:revision>38</cp:revision>
  <cp:lastPrinted>2014-09-23T08:26:01Z</cp:lastPrinted>
  <dcterms:created xsi:type="dcterms:W3CDTF">2013-11-13T13:53:02Z</dcterms:created>
  <dcterms:modified xsi:type="dcterms:W3CDTF">2014-10-10T08:28:23Z</dcterms:modified>
</cp:coreProperties>
</file>